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handoutMasterIdLst>
    <p:handoutMasterId r:id="rId36"/>
  </p:handoutMasterIdLst>
  <p:sldIdLst>
    <p:sldId id="266" r:id="rId2"/>
    <p:sldId id="363" r:id="rId3"/>
    <p:sldId id="377" r:id="rId4"/>
    <p:sldId id="399" r:id="rId5"/>
    <p:sldId id="408" r:id="rId6"/>
    <p:sldId id="409" r:id="rId7"/>
    <p:sldId id="388" r:id="rId8"/>
    <p:sldId id="401" r:id="rId9"/>
    <p:sldId id="403" r:id="rId10"/>
    <p:sldId id="390" r:id="rId11"/>
    <p:sldId id="382" r:id="rId12"/>
    <p:sldId id="410" r:id="rId13"/>
    <p:sldId id="383" r:id="rId14"/>
    <p:sldId id="389" r:id="rId15"/>
    <p:sldId id="400" r:id="rId16"/>
    <p:sldId id="387" r:id="rId17"/>
    <p:sldId id="386" r:id="rId18"/>
    <p:sldId id="384" r:id="rId19"/>
    <p:sldId id="391" r:id="rId20"/>
    <p:sldId id="385" r:id="rId21"/>
    <p:sldId id="412" r:id="rId22"/>
    <p:sldId id="378" r:id="rId23"/>
    <p:sldId id="394" r:id="rId24"/>
    <p:sldId id="381" r:id="rId25"/>
    <p:sldId id="398" r:id="rId26"/>
    <p:sldId id="379" r:id="rId27"/>
    <p:sldId id="397" r:id="rId28"/>
    <p:sldId id="396" r:id="rId29"/>
    <p:sldId id="395" r:id="rId30"/>
    <p:sldId id="407" r:id="rId31"/>
    <p:sldId id="393" r:id="rId32"/>
    <p:sldId id="406" r:id="rId33"/>
    <p:sldId id="405" r:id="rId34"/>
  </p:sldIdLst>
  <p:sldSz cx="9144000" cy="6858000" type="screen4x3"/>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0505" autoAdjust="0"/>
  </p:normalViewPr>
  <p:slideViewPr>
    <p:cSldViewPr>
      <p:cViewPr varScale="1">
        <p:scale>
          <a:sx n="102" d="100"/>
          <a:sy n="102" d="100"/>
        </p:scale>
        <p:origin x="184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0"/>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sz="quarter" idx="1"/>
          </p:nvPr>
        </p:nvSpPr>
        <p:spPr>
          <a:xfrm>
            <a:off x="3971172" y="1"/>
            <a:ext cx="3037627" cy="464980"/>
          </a:xfrm>
          <a:prstGeom prst="rect">
            <a:avLst/>
          </a:prstGeom>
        </p:spPr>
        <p:txBody>
          <a:bodyPr vert="horz" lIns="92117" tIns="46058" rIns="92117" bIns="46058" rtlCol="0"/>
          <a:lstStyle>
            <a:lvl1pPr algn="r">
              <a:defRPr sz="1200"/>
            </a:lvl1pPr>
          </a:lstStyle>
          <a:p>
            <a:fld id="{3CBB9A91-70F5-4314-973B-51AA7335DF19}" type="datetimeFigureOut">
              <a:rPr lang="en-US" smtClean="0"/>
              <a:t>7/31/2017</a:t>
            </a:fld>
            <a:endParaRPr lang="en-US"/>
          </a:p>
        </p:txBody>
      </p:sp>
      <p:sp>
        <p:nvSpPr>
          <p:cNvPr id="4" name="Footer Placeholder 3"/>
          <p:cNvSpPr>
            <a:spLocks noGrp="1"/>
          </p:cNvSpPr>
          <p:nvPr>
            <p:ph type="ftr" sz="quarter" idx="2"/>
          </p:nvPr>
        </p:nvSpPr>
        <p:spPr>
          <a:xfrm>
            <a:off x="0" y="8829823"/>
            <a:ext cx="3037627" cy="464980"/>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p:cNvSpPr>
            <a:spLocks noGrp="1"/>
          </p:cNvSpPr>
          <p:nvPr>
            <p:ph type="sldNum" sz="quarter" idx="3"/>
          </p:nvPr>
        </p:nvSpPr>
        <p:spPr>
          <a:xfrm>
            <a:off x="3971172" y="8829823"/>
            <a:ext cx="3037627" cy="464980"/>
          </a:xfrm>
          <a:prstGeom prst="rect">
            <a:avLst/>
          </a:prstGeom>
        </p:spPr>
        <p:txBody>
          <a:bodyPr vert="horz" lIns="92117" tIns="46058" rIns="92117" bIns="46058" rtlCol="0" anchor="b"/>
          <a:lstStyle>
            <a:lvl1pPr algn="r">
              <a:defRPr sz="1200"/>
            </a:lvl1pPr>
          </a:lstStyle>
          <a:p>
            <a:fld id="{F15B07FB-ECFA-4AD0-B04C-5539A665A576}" type="slidenum">
              <a:rPr lang="en-US" smtClean="0"/>
              <a:t>‹#›</a:t>
            </a:fld>
            <a:endParaRPr lang="en-US"/>
          </a:p>
        </p:txBody>
      </p:sp>
    </p:spTree>
    <p:extLst>
      <p:ext uri="{BB962C8B-B14F-4D97-AF65-F5344CB8AC3E}">
        <p14:creationId xmlns:p14="http://schemas.microsoft.com/office/powerpoint/2010/main" val="3091110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vl1pPr>
          </a:lstStyle>
          <a:p>
            <a:fld id="{BA84CF23-6175-474A-882B-33ADC2A9101A}" type="datetimeFigureOut">
              <a:rPr lang="en-US" smtClean="0"/>
              <a:pPr/>
              <a:t>7/31/2017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a:defRPr sz="1200"/>
            </a:lvl1pPr>
          </a:lstStyle>
          <a:p>
            <a:fld id="{F6CCE459-3425-42BF-94EE-47F3FBBFBD89}" type="slidenum">
              <a:rPr lang="en-US" smtClean="0"/>
              <a:pPr/>
              <a:t>‹#›</a:t>
            </a:fld>
            <a:endParaRPr lang="en-US"/>
          </a:p>
        </p:txBody>
      </p:sp>
    </p:spTree>
    <p:extLst>
      <p:ext uri="{BB962C8B-B14F-4D97-AF65-F5344CB8AC3E}">
        <p14:creationId xmlns:p14="http://schemas.microsoft.com/office/powerpoint/2010/main" val="161275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CE459-3425-42BF-94EE-47F3FBBFBD89}" type="slidenum">
              <a:rPr lang="en-US" smtClean="0"/>
              <a:pPr/>
              <a:t>1</a:t>
            </a:fld>
            <a:endParaRPr lang="en-US"/>
          </a:p>
        </p:txBody>
      </p:sp>
    </p:spTree>
    <p:extLst>
      <p:ext uri="{BB962C8B-B14F-4D97-AF65-F5344CB8AC3E}">
        <p14:creationId xmlns:p14="http://schemas.microsoft.com/office/powerpoint/2010/main" val="10518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Temporary packing areas are acceptable, if they are constructed with food safety</a:t>
            </a:r>
            <a:r>
              <a:rPr lang="en-US" baseline="0" dirty="0" smtClean="0"/>
              <a:t> in mind, the product contact surfaces are cleanable and ponding of water is not an issue in the area.</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10</a:t>
            </a:fld>
            <a:endParaRPr lang="en-US"/>
          </a:p>
        </p:txBody>
      </p:sp>
    </p:spTree>
    <p:extLst>
      <p:ext uri="{BB962C8B-B14F-4D97-AF65-F5344CB8AC3E}">
        <p14:creationId xmlns:p14="http://schemas.microsoft.com/office/powerpoint/2010/main" val="1829598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Containers</a:t>
            </a:r>
            <a:r>
              <a:rPr lang="en-US" baseline="0" dirty="0" smtClean="0"/>
              <a:t> used to cool and/or wash produce must be able to be cleaned and sanitized on a regular basis.  This cement covered brick wash bin shows wear and tear, flaking cement, and cracks and crevices that make sanitation difficult.  Additionally zero generic E. coli water (EPA method 1603 lab test) must be used for any and all post harvest activities where the water has the potential to come in contact with the produce.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11</a:t>
            </a:fld>
            <a:endParaRPr lang="en-US"/>
          </a:p>
        </p:txBody>
      </p:sp>
    </p:spTree>
    <p:extLst>
      <p:ext uri="{BB962C8B-B14F-4D97-AF65-F5344CB8AC3E}">
        <p14:creationId xmlns:p14="http://schemas.microsoft.com/office/powerpoint/2010/main" val="1757795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CE459-3425-42BF-94EE-47F3FBBFBD89}" type="slidenum">
              <a:rPr lang="en-US" smtClean="0"/>
              <a:pPr/>
              <a:t>12</a:t>
            </a:fld>
            <a:endParaRPr lang="en-US"/>
          </a:p>
        </p:txBody>
      </p:sp>
    </p:spTree>
    <p:extLst>
      <p:ext uri="{BB962C8B-B14F-4D97-AF65-F5344CB8AC3E}">
        <p14:creationId xmlns:p14="http://schemas.microsoft.com/office/powerpoint/2010/main" val="395429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washing machine</a:t>
            </a:r>
            <a:r>
              <a:rPr lang="en-US" baseline="0" dirty="0" smtClean="0"/>
              <a:t> that is used for drying of lettuce leaves.  While this can be an accepted practice care should be taken to 1. take a part the machine to better understand water flow through it (there can be filters inside that could harbor human pathogens) 2. understand the potential for biofilms to form if the equipment is not properly cleaned and sanitized 3. monitor for rodent activity (inside of a washing machine is a nice safe place for rodents to store and consume food!)</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13</a:t>
            </a:fld>
            <a:endParaRPr lang="en-US"/>
          </a:p>
        </p:txBody>
      </p:sp>
    </p:spTree>
    <p:extLst>
      <p:ext uri="{BB962C8B-B14F-4D97-AF65-F5344CB8AC3E}">
        <p14:creationId xmlns:p14="http://schemas.microsoft.com/office/powerpoint/2010/main" val="3450160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filter inside of a washing machine.</a:t>
            </a:r>
            <a:r>
              <a:rPr lang="en-US" baseline="0" dirty="0" smtClean="0"/>
              <a:t>  The filter can harbor and provide a breeding ground for human pathogens.  Also notice the half eaten potato, brought into the washing machine by a mouse.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14</a:t>
            </a:fld>
            <a:endParaRPr lang="en-US"/>
          </a:p>
        </p:txBody>
      </p:sp>
    </p:spTree>
    <p:extLst>
      <p:ext uri="{BB962C8B-B14F-4D97-AF65-F5344CB8AC3E}">
        <p14:creationId xmlns:p14="http://schemas.microsoft.com/office/powerpoint/2010/main" val="314254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 lines and dunk tanks</a:t>
            </a:r>
            <a:r>
              <a:rPr lang="en-US" baseline="0" dirty="0" smtClean="0"/>
              <a:t> are also considered product contact surfaces and should be included in your cleaning and sanitizing activities.  Often equipment is re-used or old and can be difficult to clean or take apart.  Retrofitting of equipment must take into account the ability to clean and sanitize.  Some growers have cut holes into the sides of the equipment to allow access for cleaning.</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15</a:t>
            </a:fld>
            <a:endParaRPr lang="en-US"/>
          </a:p>
        </p:txBody>
      </p:sp>
    </p:spTree>
    <p:extLst>
      <p:ext uri="{BB962C8B-B14F-4D97-AF65-F5344CB8AC3E}">
        <p14:creationId xmlns:p14="http://schemas.microsoft.com/office/powerpoint/2010/main" val="103116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Packing tables, lines, moveable</a:t>
            </a:r>
            <a:r>
              <a:rPr lang="en-US" baseline="0" dirty="0" smtClean="0"/>
              <a:t> belts should be cleaned daily when they are in use.  Cleaning and sanitizing with an approved food surface sanitizer, following the label instructions and restricting the surface from any other use other than packing is important.  A sanitized surface can become contaminated when workers use it as a break area, a storage location for clothing and bags, and if wild or domestic animals come in contact with it.</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16</a:t>
            </a:fld>
            <a:endParaRPr lang="en-US"/>
          </a:p>
        </p:txBody>
      </p:sp>
    </p:spTree>
    <p:extLst>
      <p:ext uri="{BB962C8B-B14F-4D97-AF65-F5344CB8AC3E}">
        <p14:creationId xmlns:p14="http://schemas.microsoft.com/office/powerpoint/2010/main" val="413957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Containers</a:t>
            </a:r>
            <a:r>
              <a:rPr lang="en-US" baseline="0" dirty="0" smtClean="0"/>
              <a:t> used for storage of produce, or transport to market locations also needs to be cleanable materials.  Storage areas should have a rodent control program to prevent contamination of the containers when in use and when stored for later use.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17</a:t>
            </a:fld>
            <a:endParaRPr lang="en-US"/>
          </a:p>
        </p:txBody>
      </p:sp>
    </p:spTree>
    <p:extLst>
      <p:ext uri="{BB962C8B-B14F-4D97-AF65-F5344CB8AC3E}">
        <p14:creationId xmlns:p14="http://schemas.microsoft.com/office/powerpoint/2010/main" val="154913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Repurposing containers is OK, but mak</a:t>
            </a:r>
            <a:r>
              <a:rPr lang="en-US" baseline="0" dirty="0" smtClean="0"/>
              <a:t>e sure they are cleaned appropriately before use.  Use common sense and go with your gut!</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18</a:t>
            </a:fld>
            <a:endParaRPr lang="en-US"/>
          </a:p>
        </p:txBody>
      </p:sp>
    </p:spTree>
    <p:extLst>
      <p:ext uri="{BB962C8B-B14F-4D97-AF65-F5344CB8AC3E}">
        <p14:creationId xmlns:p14="http://schemas.microsoft.com/office/powerpoint/2010/main" val="126201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Sales displays like burlap should not come in contact with produce directly, but can still be used for displays.  Burlap</a:t>
            </a:r>
            <a:r>
              <a:rPr lang="en-US" baseline="0" dirty="0" smtClean="0"/>
              <a:t> and wood cannot be sanitized.  Any cloth items used should be machine washed and dried in a machine drier.</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19</a:t>
            </a:fld>
            <a:endParaRPr lang="en-US"/>
          </a:p>
        </p:txBody>
      </p:sp>
    </p:spTree>
    <p:extLst>
      <p:ext uri="{BB962C8B-B14F-4D97-AF65-F5344CB8AC3E}">
        <p14:creationId xmlns:p14="http://schemas.microsoft.com/office/powerpoint/2010/main" val="374320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opportunities for produce</a:t>
            </a:r>
            <a:r>
              <a:rPr lang="en-US" baseline="0" dirty="0" smtClean="0"/>
              <a:t> and produce contact surfaces to become contaminated with human illnesses.  Direct market channels of sales pose many unique situations for contamination, and can be incredibly specific to the farm itself.  In this picture a young girl touches tomatoes that are likely to be consumed raw.  Her hands pose a risk, her cast poses a risk, the paper containers pose a risk.  Additionally the farm stand workers also poses a risk, and her actions from produce display to sale all impact the final quality of the tomatoes sold.  There are often many points to consider in each situation.  </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a:t>
            </a:fld>
            <a:endParaRPr lang="en-US"/>
          </a:p>
        </p:txBody>
      </p:sp>
    </p:spTree>
    <p:extLst>
      <p:ext uri="{BB962C8B-B14F-4D97-AF65-F5344CB8AC3E}">
        <p14:creationId xmlns:p14="http://schemas.microsoft.com/office/powerpoint/2010/main" val="416476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Customers</a:t>
            </a:r>
            <a:r>
              <a:rPr lang="en-US" baseline="0" dirty="0" smtClean="0"/>
              <a:t> are often brining their own bags to markets to shop, and while this is great for recycling and reducing plastic waste it also comes with risks.  Consumers should understand that food safety is important at the farm, the hoops you jump through to ensure a safe quality product, and that they have the potential to contaminate produce themselves.  HANDOUT FOR CONSUMERS.  The consumer should take care to reuse bags that they know have not had meat, eggs or other questionable items in them.  Sturdy reusable bags should be run through a wash and dry </a:t>
            </a:r>
            <a:r>
              <a:rPr lang="en-US" baseline="0" smtClean="0"/>
              <a:t>cycle regularly.</a:t>
            </a:r>
            <a:endParaRPr lang="en-US"/>
          </a:p>
        </p:txBody>
      </p:sp>
      <p:sp>
        <p:nvSpPr>
          <p:cNvPr id="4" name="Slide Number Placeholder 3"/>
          <p:cNvSpPr>
            <a:spLocks noGrp="1"/>
          </p:cNvSpPr>
          <p:nvPr>
            <p:ph type="sldNum" sz="quarter" idx="10"/>
          </p:nvPr>
        </p:nvSpPr>
        <p:spPr/>
        <p:txBody>
          <a:bodyPr/>
          <a:lstStyle/>
          <a:p>
            <a:fld id="{F6CCE459-3425-42BF-94EE-47F3FBBFBD89}" type="slidenum">
              <a:rPr lang="en-US" smtClean="0"/>
              <a:pPr/>
              <a:t>20</a:t>
            </a:fld>
            <a:endParaRPr lang="en-US"/>
          </a:p>
        </p:txBody>
      </p:sp>
    </p:spTree>
    <p:extLst>
      <p:ext uri="{BB962C8B-B14F-4D97-AF65-F5344CB8AC3E}">
        <p14:creationId xmlns:p14="http://schemas.microsoft.com/office/powerpoint/2010/main" val="410443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Customers</a:t>
            </a:r>
            <a:r>
              <a:rPr lang="en-US" baseline="0" dirty="0" smtClean="0"/>
              <a:t> are often brining their own bags to markets to shop, and while this is great for recycling and reducing plastic waste it also comes with risks.  Consumers should understand that food safety is important at the farm, the hoops you jump through to ensure a safe quality product, and that they have the potential to contaminate produce themselves.  HANDOUT FOR CONSUMERS.  The consumer should take care to reuse bags that they know have not had meat, eggs or other questionable items in them.  Sturdy reusable bags should be run through a wash and dry </a:t>
            </a:r>
            <a:r>
              <a:rPr lang="en-US" baseline="0" smtClean="0"/>
              <a:t>cycle regularly.</a:t>
            </a:r>
            <a:endParaRPr lang="en-US"/>
          </a:p>
        </p:txBody>
      </p:sp>
      <p:sp>
        <p:nvSpPr>
          <p:cNvPr id="4" name="Slide Number Placeholder 3"/>
          <p:cNvSpPr>
            <a:spLocks noGrp="1"/>
          </p:cNvSpPr>
          <p:nvPr>
            <p:ph type="sldNum" sz="quarter" idx="10"/>
          </p:nvPr>
        </p:nvSpPr>
        <p:spPr/>
        <p:txBody>
          <a:bodyPr/>
          <a:lstStyle/>
          <a:p>
            <a:fld id="{F6CCE459-3425-42BF-94EE-47F3FBBFBD89}" type="slidenum">
              <a:rPr lang="en-US" smtClean="0"/>
              <a:pPr/>
              <a:t>21</a:t>
            </a:fld>
            <a:endParaRPr lang="en-US"/>
          </a:p>
        </p:txBody>
      </p:sp>
    </p:spTree>
    <p:extLst>
      <p:ext uri="{BB962C8B-B14F-4D97-AF65-F5344CB8AC3E}">
        <p14:creationId xmlns:p14="http://schemas.microsoft.com/office/powerpoint/2010/main" val="4104437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types of cleaners and sanitizers available on the market.  Regardless of what you choose be</a:t>
            </a:r>
            <a:r>
              <a:rPr lang="en-US" baseline="0" dirty="0" smtClean="0"/>
              <a:t> sure to read the label prior to making a decision.</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22</a:t>
            </a:fld>
            <a:endParaRPr lang="en-US"/>
          </a:p>
        </p:txBody>
      </p:sp>
    </p:spTree>
    <p:extLst>
      <p:ext uri="{BB962C8B-B14F-4D97-AF65-F5344CB8AC3E}">
        <p14:creationId xmlns:p14="http://schemas.microsoft.com/office/powerpoint/2010/main" val="2281194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temperature may need</a:t>
            </a:r>
            <a:r>
              <a:rPr lang="en-US" baseline="0" dirty="0" smtClean="0"/>
              <a:t> to be adjusted for use, the water may need a specific pH in order to be effective, and minerals in water can impact efficacy.  Chlorine is most effective at a pH between 6.0 and 7.5.  Test strips to monitor pH and chlorine concentration should be used.  The “smell test” is not effective!</a:t>
            </a:r>
          </a:p>
          <a:p>
            <a:endParaRPr lang="en-US" baseline="0" dirty="0" smtClean="0"/>
          </a:p>
          <a:p>
            <a:r>
              <a:rPr lang="en-US" baseline="0" dirty="0" smtClean="0"/>
              <a:t>Hydrogen peroxide (</a:t>
            </a:r>
            <a:r>
              <a:rPr lang="en-US" baseline="0" dirty="0" err="1" smtClean="0"/>
              <a:t>Sanidate</a:t>
            </a:r>
            <a:r>
              <a:rPr lang="en-US" baseline="0" dirty="0" smtClean="0"/>
              <a:t>/Tsunami)</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23</a:t>
            </a:fld>
            <a:endParaRPr lang="en-US"/>
          </a:p>
        </p:txBody>
      </p:sp>
    </p:spTree>
    <p:extLst>
      <p:ext uri="{BB962C8B-B14F-4D97-AF65-F5344CB8AC3E}">
        <p14:creationId xmlns:p14="http://schemas.microsoft.com/office/powerpoint/2010/main" val="2281194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tested out several sanitizers</a:t>
            </a:r>
            <a:r>
              <a:rPr lang="en-US" baseline="0" dirty="0" smtClean="0"/>
              <a:t> and cleansers against using just water.  The tables were smeared with a leafy green and soil mix.  An ATP detection meter was used to evaluate the table when it was dirty.  The tables were then cleaned with a scrub brush and the label recommended cleaner and then sanitized according to the label directions.  Once cleaned and/or sanitized the ATP was evaluated again to determine the effectiveness of the cleaning and/or sanitizing.  All products were effective when the directions were followed.  When the directions were not followed the ATP levels did not fall as expected.  Just water and a scrub brush made the table look clean but there were still high levels of ATP found on the surface.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24</a:t>
            </a:fld>
            <a:endParaRPr lang="en-US"/>
          </a:p>
        </p:txBody>
      </p:sp>
    </p:spTree>
    <p:extLst>
      <p:ext uri="{BB962C8B-B14F-4D97-AF65-F5344CB8AC3E}">
        <p14:creationId xmlns:p14="http://schemas.microsoft.com/office/powerpoint/2010/main" val="2317243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AutoNum type="arabicPeriod"/>
            </a:pPr>
            <a:r>
              <a:rPr lang="en-US" altLang="en-US" b="1" kern="0" dirty="0" smtClean="0"/>
              <a:t>Chose an effective sanitizer that is labeled for food contact surfaces and has an EPA registration number.</a:t>
            </a:r>
          </a:p>
          <a:p>
            <a:pPr marL="457200" indent="-457200">
              <a:buFontTx/>
              <a:buAutoNum type="arabicPeriod"/>
            </a:pPr>
            <a:r>
              <a:rPr lang="en-US" altLang="en-US" b="1" kern="0" dirty="0" smtClean="0"/>
              <a:t>Develop Standard Operating Procedures (SOP) </a:t>
            </a:r>
            <a:r>
              <a:rPr lang="en-US" altLang="en-US" sz="1600" b="1" kern="0" dirty="0" smtClean="0"/>
              <a:t>for the sanitation step of product contact surfaces.</a:t>
            </a:r>
          </a:p>
          <a:p>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25</a:t>
            </a:fld>
            <a:endParaRPr lang="en-US"/>
          </a:p>
        </p:txBody>
      </p:sp>
    </p:spTree>
    <p:extLst>
      <p:ext uri="{BB962C8B-B14F-4D97-AF65-F5344CB8AC3E}">
        <p14:creationId xmlns:p14="http://schemas.microsoft.com/office/powerpoint/2010/main" val="293468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1. Remove any obvious dirt and debris from the food contact surface.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26</a:t>
            </a:fld>
            <a:endParaRPr lang="en-US"/>
          </a:p>
        </p:txBody>
      </p:sp>
    </p:spTree>
    <p:extLst>
      <p:ext uri="{BB962C8B-B14F-4D97-AF65-F5344CB8AC3E}">
        <p14:creationId xmlns:p14="http://schemas.microsoft.com/office/powerpoint/2010/main" val="3304515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2. Apply an appropriate detergent and scrub the surface.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27</a:t>
            </a:fld>
            <a:endParaRPr lang="en-US"/>
          </a:p>
        </p:txBody>
      </p:sp>
    </p:spTree>
    <p:extLst>
      <p:ext uri="{BB962C8B-B14F-4D97-AF65-F5344CB8AC3E}">
        <p14:creationId xmlns:p14="http://schemas.microsoft.com/office/powerpoint/2010/main" val="3304515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3. Rinse the surface with clean water, making sure to remove all of the detergent and soil.</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28</a:t>
            </a:fld>
            <a:endParaRPr lang="en-US"/>
          </a:p>
        </p:txBody>
      </p:sp>
    </p:spTree>
    <p:extLst>
      <p:ext uri="{BB962C8B-B14F-4D97-AF65-F5344CB8AC3E}">
        <p14:creationId xmlns:p14="http://schemas.microsoft.com/office/powerpoint/2010/main" val="3304515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4. Apply a sanitizer approved for use on food contact surfaces.  Rinsing may be necessary.  Let the surface air dry</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29</a:t>
            </a:fld>
            <a:endParaRPr lang="en-US"/>
          </a:p>
        </p:txBody>
      </p:sp>
    </p:spTree>
    <p:extLst>
      <p:ext uri="{BB962C8B-B14F-4D97-AF65-F5344CB8AC3E}">
        <p14:creationId xmlns:p14="http://schemas.microsoft.com/office/powerpoint/2010/main" val="330451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CE459-3425-42BF-94EE-47F3FBBFBD89}" type="slidenum">
              <a:rPr lang="en-US" smtClean="0"/>
              <a:pPr/>
              <a:t>3</a:t>
            </a:fld>
            <a:endParaRPr lang="en-US"/>
          </a:p>
        </p:txBody>
      </p:sp>
    </p:spTree>
    <p:extLst>
      <p:ext uri="{BB962C8B-B14F-4D97-AF65-F5344CB8AC3E}">
        <p14:creationId xmlns:p14="http://schemas.microsoft.com/office/powerpoint/2010/main" val="3751913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Written instructions to achieve uniformity of the performance of a specific task or function</a:t>
            </a:r>
          </a:p>
          <a:p>
            <a:pPr>
              <a:lnSpc>
                <a:spcPct val="150000"/>
              </a:lnSpc>
            </a:pPr>
            <a:r>
              <a:rPr lang="en-US" dirty="0" smtClean="0"/>
              <a:t>Step-by-step information on how to execute a task</a:t>
            </a:r>
          </a:p>
          <a:p>
            <a:pPr>
              <a:lnSpc>
                <a:spcPct val="150000"/>
              </a:lnSpc>
            </a:pPr>
            <a:r>
              <a:rPr lang="en-US" dirty="0" smtClean="0"/>
              <a:t>A prescribed procedure to be followed routinely</a:t>
            </a:r>
          </a:p>
          <a:p>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30</a:t>
            </a:fld>
            <a:endParaRPr lang="en-US"/>
          </a:p>
        </p:txBody>
      </p:sp>
    </p:spTree>
    <p:extLst>
      <p:ext uri="{BB962C8B-B14F-4D97-AF65-F5344CB8AC3E}">
        <p14:creationId xmlns:p14="http://schemas.microsoft.com/office/powerpoint/2010/main" val="1948032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development of an effective SOP</a:t>
            </a:r>
            <a:r>
              <a:rPr lang="en-US" baseline="0" dirty="0" smtClean="0"/>
              <a:t> (standard operating procedure) is critical to the success and use of that SOP.</a:t>
            </a:r>
          </a:p>
          <a:p>
            <a:pPr marL="457200" indent="-457200">
              <a:buFontTx/>
              <a:buAutoNum type="arabicPeriod"/>
            </a:pPr>
            <a:r>
              <a:rPr lang="en-US" altLang="en-US" kern="0" dirty="0" smtClean="0"/>
              <a:t>Identify the flow of </a:t>
            </a:r>
          </a:p>
          <a:p>
            <a:pPr marL="0" indent="0">
              <a:buNone/>
            </a:pPr>
            <a:r>
              <a:rPr lang="en-US" altLang="en-US" kern="0" dirty="0" smtClean="0"/>
              <a:t>     product through the </a:t>
            </a:r>
          </a:p>
          <a:p>
            <a:pPr marL="0" indent="0">
              <a:buNone/>
            </a:pPr>
            <a:r>
              <a:rPr lang="en-US" altLang="en-US" kern="0" dirty="0" smtClean="0"/>
              <a:t>     packing process</a:t>
            </a:r>
          </a:p>
          <a:p>
            <a:pPr marL="0" indent="0">
              <a:buNone/>
            </a:pPr>
            <a:r>
              <a:rPr lang="en-US" altLang="en-US" kern="0" dirty="0" smtClean="0"/>
              <a:t>2.  Identify the biggest </a:t>
            </a:r>
          </a:p>
          <a:p>
            <a:pPr marL="0" indent="0">
              <a:buNone/>
            </a:pPr>
            <a:r>
              <a:rPr lang="en-US" altLang="en-US" kern="0" dirty="0" smtClean="0"/>
              <a:t>     potential risks for product </a:t>
            </a:r>
          </a:p>
          <a:p>
            <a:pPr marL="0" indent="0">
              <a:buNone/>
            </a:pPr>
            <a:r>
              <a:rPr lang="en-US" altLang="en-US" kern="0" dirty="0" smtClean="0"/>
              <a:t>     contamination</a:t>
            </a:r>
          </a:p>
          <a:p>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31</a:t>
            </a:fld>
            <a:endParaRPr lang="en-US"/>
          </a:p>
        </p:txBody>
      </p:sp>
    </p:spTree>
    <p:extLst>
      <p:ext uri="{BB962C8B-B14F-4D97-AF65-F5344CB8AC3E}">
        <p14:creationId xmlns:p14="http://schemas.microsoft.com/office/powerpoint/2010/main" val="3575144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Well written SOP’s </a:t>
            </a:r>
          </a:p>
          <a:p>
            <a:pPr lvl="1"/>
            <a:r>
              <a:rPr lang="en-US" sz="2200" dirty="0" smtClean="0"/>
              <a:t>Provide direction</a:t>
            </a:r>
          </a:p>
          <a:p>
            <a:pPr lvl="1"/>
            <a:r>
              <a:rPr lang="en-US" sz="2200" dirty="0" smtClean="0"/>
              <a:t>Improve communication</a:t>
            </a:r>
          </a:p>
          <a:p>
            <a:pPr lvl="1"/>
            <a:r>
              <a:rPr lang="en-US" sz="2200" dirty="0" smtClean="0"/>
              <a:t>Reduce training time</a:t>
            </a:r>
          </a:p>
          <a:p>
            <a:pPr lvl="1"/>
            <a:r>
              <a:rPr lang="en-US" sz="2200" dirty="0" smtClean="0"/>
              <a:t>Improve work consistency</a:t>
            </a:r>
          </a:p>
          <a:p>
            <a:r>
              <a:rPr lang="en-US" sz="2400" dirty="0" smtClean="0"/>
              <a:t>Goal</a:t>
            </a:r>
          </a:p>
          <a:p>
            <a:pPr lvl="1"/>
            <a:r>
              <a:rPr lang="en-US" sz="2200" dirty="0" smtClean="0"/>
              <a:t>create a document that is easy </a:t>
            </a:r>
          </a:p>
          <a:p>
            <a:pPr marL="457200" lvl="1" indent="0">
              <a:buNone/>
            </a:pPr>
            <a:r>
              <a:rPr lang="en-US" sz="2200" dirty="0" smtClean="0"/>
              <a:t>   for workers to understand </a:t>
            </a:r>
          </a:p>
          <a:p>
            <a:pPr lvl="1"/>
            <a:r>
              <a:rPr lang="en-US" sz="2200" dirty="0" smtClean="0"/>
              <a:t>Helpful!</a:t>
            </a:r>
            <a:endParaRPr lang="en-US" dirty="0" smtClean="0"/>
          </a:p>
          <a:p>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32</a:t>
            </a:fld>
            <a:endParaRPr lang="en-US"/>
          </a:p>
        </p:txBody>
      </p:sp>
    </p:spTree>
    <p:extLst>
      <p:ext uri="{BB962C8B-B14F-4D97-AF65-F5344CB8AC3E}">
        <p14:creationId xmlns:p14="http://schemas.microsoft.com/office/powerpoint/2010/main" val="1726493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CE459-3425-42BF-94EE-47F3FBBFBD89}" type="slidenum">
              <a:rPr lang="en-US" smtClean="0"/>
              <a:pPr/>
              <a:t>33</a:t>
            </a:fld>
            <a:endParaRPr lang="en-US"/>
          </a:p>
        </p:txBody>
      </p:sp>
    </p:spTree>
    <p:extLst>
      <p:ext uri="{BB962C8B-B14F-4D97-AF65-F5344CB8AC3E}">
        <p14:creationId xmlns:p14="http://schemas.microsoft.com/office/powerpoint/2010/main" val="287067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Worker health and hygiene</a:t>
            </a:r>
            <a:r>
              <a:rPr lang="en-US" baseline="0" dirty="0" smtClean="0"/>
              <a:t> training should be given at the start of each season, and repeat trainings may be needed throughout the season.  Workers hands and clothing can be source of contamination.  Training must include information on human pathogens, how they can be spread, and how they are a necessary part of reducing that risk.</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4</a:t>
            </a:fld>
            <a:endParaRPr lang="en-US"/>
          </a:p>
        </p:txBody>
      </p:sp>
    </p:spTree>
    <p:extLst>
      <p:ext uri="{BB962C8B-B14F-4D97-AF65-F5344CB8AC3E}">
        <p14:creationId xmlns:p14="http://schemas.microsoft.com/office/powerpoint/2010/main" val="324395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Signage, with pictures, is an important way of reminding workers</a:t>
            </a:r>
            <a:r>
              <a:rPr lang="en-US" baseline="0" dirty="0" smtClean="0"/>
              <a:t> on how they can reduce risk.</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5</a:t>
            </a:fld>
            <a:endParaRPr lang="en-US"/>
          </a:p>
        </p:txBody>
      </p:sp>
    </p:spTree>
    <p:extLst>
      <p:ext uri="{BB962C8B-B14F-4D97-AF65-F5344CB8AC3E}">
        <p14:creationId xmlns:p14="http://schemas.microsoft.com/office/powerpoint/2010/main" val="152046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Worker health and hygiene</a:t>
            </a:r>
            <a:r>
              <a:rPr lang="en-US" baseline="0" dirty="0" smtClean="0"/>
              <a:t> training should be given at the start of each season, and repeat trainings may be needed throughout the season.  Workers hands and clothing can be source of contamination.  Training must include information on human pathogens, how they can be spread, and how they are a necessary part of reducing that risk.</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6</a:t>
            </a:fld>
            <a:endParaRPr lang="en-US"/>
          </a:p>
        </p:txBody>
      </p:sp>
    </p:spTree>
    <p:extLst>
      <p:ext uri="{BB962C8B-B14F-4D97-AF65-F5344CB8AC3E}">
        <p14:creationId xmlns:p14="http://schemas.microsoft.com/office/powerpoint/2010/main" val="324395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Harvest bins should be made</a:t>
            </a:r>
            <a:r>
              <a:rPr lang="en-US" baseline="0" dirty="0" smtClean="0"/>
              <a:t> of material that is easy to clean and sanitize.  These bins should only be used for harvesting, and in this case should not be used for holding personal belongings.  This juice container could harbor human disease picked up at another location which could then be transferred directly to the produce, or onto the interior of the harvest bin and then onto the produce.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7</a:t>
            </a:fld>
            <a:endParaRPr lang="en-US"/>
          </a:p>
        </p:txBody>
      </p:sp>
    </p:spTree>
    <p:extLst>
      <p:ext uri="{BB962C8B-B14F-4D97-AF65-F5344CB8AC3E}">
        <p14:creationId xmlns:p14="http://schemas.microsoft.com/office/powerpoint/2010/main" val="254160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harvest</a:t>
            </a:r>
            <a:r>
              <a:rPr lang="en-US" baseline="0" dirty="0" smtClean="0"/>
              <a:t> bin was found in the compost production area of the farm.  There is potential here for the harvest bin to become contaminated with human pathogens from animal manures used in the composting process.  Harvest bins that become damaged may be used for other tasks, but should be marked as such so they do not end up back into contact with produce.</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8</a:t>
            </a:fld>
            <a:endParaRPr lang="en-US"/>
          </a:p>
        </p:txBody>
      </p:sp>
    </p:spTree>
    <p:extLst>
      <p:ext uri="{BB962C8B-B14F-4D97-AF65-F5344CB8AC3E}">
        <p14:creationId xmlns:p14="http://schemas.microsoft.com/office/powerpoint/2010/main" val="357198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Produce</a:t>
            </a:r>
            <a:r>
              <a:rPr lang="en-US" baseline="0" dirty="0" smtClean="0"/>
              <a:t> that falls to the ground should not be harvested.  This is an issue for gleaning activities.  Gleaned apples should not be provided for raw consumption, but may be used for further processing or cooking.  Gleaned produce is often fed to populations who may be immuno-compromised, and at greater risk for illness and death.</a:t>
            </a:r>
            <a:endParaRPr lang="en-US" dirty="0"/>
          </a:p>
        </p:txBody>
      </p:sp>
      <p:sp>
        <p:nvSpPr>
          <p:cNvPr id="4" name="Slide Number Placeholder 3"/>
          <p:cNvSpPr>
            <a:spLocks noGrp="1"/>
          </p:cNvSpPr>
          <p:nvPr>
            <p:ph type="sldNum" sz="quarter" idx="10"/>
          </p:nvPr>
        </p:nvSpPr>
        <p:spPr/>
        <p:txBody>
          <a:bodyPr/>
          <a:lstStyle/>
          <a:p>
            <a:fld id="{F6CCE459-3425-42BF-94EE-47F3FBBFBD89}" type="slidenum">
              <a:rPr lang="en-US" smtClean="0"/>
              <a:pPr/>
              <a:t>9</a:t>
            </a:fld>
            <a:endParaRPr lang="en-US"/>
          </a:p>
        </p:txBody>
      </p:sp>
    </p:spTree>
    <p:extLst>
      <p:ext uri="{BB962C8B-B14F-4D97-AF65-F5344CB8AC3E}">
        <p14:creationId xmlns:p14="http://schemas.microsoft.com/office/powerpoint/2010/main" val="2223380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njaes-titleslide"/>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
        <p:nvSpPr>
          <p:cNvPr id="11267" name="Rectangle 3"/>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p>
        </p:txBody>
      </p:sp>
      <p:sp>
        <p:nvSpPr>
          <p:cNvPr id="112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462836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212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0450"/>
            <a:ext cx="205740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0450"/>
            <a:ext cx="6019800"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268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060450"/>
            <a:ext cx="82296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78038"/>
            <a:ext cx="8229600" cy="4513262"/>
          </a:xfrm>
        </p:spPr>
        <p:txBody>
          <a:bodyPr/>
          <a:lstStyle/>
          <a:p>
            <a:pPr lvl="0"/>
            <a:endParaRPr lang="en-US" noProof="0" smtClean="0"/>
          </a:p>
        </p:txBody>
      </p:sp>
    </p:spTree>
    <p:extLst>
      <p:ext uri="{BB962C8B-B14F-4D97-AF65-F5344CB8AC3E}">
        <p14:creationId xmlns:p14="http://schemas.microsoft.com/office/powerpoint/2010/main" val="368013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41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4730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78038"/>
            <a:ext cx="4038600"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78038"/>
            <a:ext cx="4038600"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68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45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586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68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088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2174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6045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2078038"/>
            <a:ext cx="8229600" cy="4513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9" descr="PPT_topbanner_NJAES_DEEP-white"/>
          <p:cNvPicPr>
            <a:picLocks noChangeAspect="1" noChangeArrowheads="1"/>
          </p:cNvPicPr>
          <p:nvPr/>
        </p:nvPicPr>
        <p:blipFill>
          <a:blip r:embed="rId14" cstate="print"/>
          <a:srcRect/>
          <a:stretch>
            <a:fillRect/>
          </a:stretch>
        </p:blipFill>
        <p:spPr bwMode="auto">
          <a:xfrm>
            <a:off x="0" y="0"/>
            <a:ext cx="9144000" cy="965200"/>
          </a:xfrm>
          <a:prstGeom prst="rect">
            <a:avLst/>
          </a:prstGeom>
          <a:noFill/>
          <a:ln w="9525">
            <a:noFill/>
            <a:miter lim="800000"/>
            <a:headEnd/>
            <a:tailEnd/>
          </a:ln>
        </p:spPr>
      </p:pic>
    </p:spTree>
    <p:extLst>
      <p:ext uri="{BB962C8B-B14F-4D97-AF65-F5344CB8AC3E}">
        <p14:creationId xmlns:p14="http://schemas.microsoft.com/office/powerpoint/2010/main" val="9165965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Verdana" pitchFamily="34" charset="0"/>
        </a:defRPr>
      </a:lvl2pPr>
      <a:lvl3pPr algn="ctr" rtl="0" eaLnBrk="0" fontAlgn="base" hangingPunct="0">
        <a:spcBef>
          <a:spcPct val="0"/>
        </a:spcBef>
        <a:spcAft>
          <a:spcPct val="0"/>
        </a:spcAft>
        <a:defRPr sz="3000">
          <a:solidFill>
            <a:schemeClr val="tx2"/>
          </a:solidFill>
          <a:latin typeface="Verdana" pitchFamily="34" charset="0"/>
        </a:defRPr>
      </a:lvl3pPr>
      <a:lvl4pPr algn="ctr" rtl="0" eaLnBrk="0" fontAlgn="base" hangingPunct="0">
        <a:spcBef>
          <a:spcPct val="0"/>
        </a:spcBef>
        <a:spcAft>
          <a:spcPct val="0"/>
        </a:spcAft>
        <a:defRPr sz="3000">
          <a:solidFill>
            <a:schemeClr val="tx2"/>
          </a:solidFill>
          <a:latin typeface="Verdana" pitchFamily="34" charset="0"/>
        </a:defRPr>
      </a:lvl4pPr>
      <a:lvl5pPr algn="ctr" rtl="0" eaLnBrk="0" fontAlgn="base" hangingPunct="0">
        <a:spcBef>
          <a:spcPct val="0"/>
        </a:spcBef>
        <a:spcAft>
          <a:spcPct val="0"/>
        </a:spcAft>
        <a:defRPr sz="3000">
          <a:solidFill>
            <a:schemeClr val="tx2"/>
          </a:solidFill>
          <a:latin typeface="Verdana" pitchFamily="34" charset="0"/>
        </a:defRPr>
      </a:lvl5pPr>
      <a:lvl6pPr marL="457200" algn="ctr" rtl="0" fontAlgn="base">
        <a:spcBef>
          <a:spcPct val="0"/>
        </a:spcBef>
        <a:spcAft>
          <a:spcPct val="0"/>
        </a:spcAft>
        <a:defRPr sz="3000">
          <a:solidFill>
            <a:schemeClr val="tx2"/>
          </a:solidFill>
          <a:latin typeface="Verdana" pitchFamily="34" charset="0"/>
        </a:defRPr>
      </a:lvl6pPr>
      <a:lvl7pPr marL="914400" algn="ctr" rtl="0" fontAlgn="base">
        <a:spcBef>
          <a:spcPct val="0"/>
        </a:spcBef>
        <a:spcAft>
          <a:spcPct val="0"/>
        </a:spcAft>
        <a:defRPr sz="3000">
          <a:solidFill>
            <a:schemeClr val="tx2"/>
          </a:solidFill>
          <a:latin typeface="Verdana" pitchFamily="34" charset="0"/>
        </a:defRPr>
      </a:lvl7pPr>
      <a:lvl8pPr marL="1371600" algn="ctr" rtl="0" fontAlgn="base">
        <a:spcBef>
          <a:spcPct val="0"/>
        </a:spcBef>
        <a:spcAft>
          <a:spcPct val="0"/>
        </a:spcAft>
        <a:defRPr sz="3000">
          <a:solidFill>
            <a:schemeClr val="tx2"/>
          </a:solidFill>
          <a:latin typeface="Verdana" pitchFamily="34" charset="0"/>
        </a:defRPr>
      </a:lvl8pPr>
      <a:lvl9pPr marL="1828800" algn="ctr" rtl="0" fontAlgn="base">
        <a:spcBef>
          <a:spcPct val="0"/>
        </a:spcBef>
        <a:spcAft>
          <a:spcPct val="0"/>
        </a:spcAft>
        <a:defRPr sz="30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defRPr>
      </a:lvl2pPr>
      <a:lvl3pPr marL="1143000" indent="-228600" algn="l" rtl="0" eaLnBrk="0" fontAlgn="base" hangingPunct="0">
        <a:spcBef>
          <a:spcPct val="20000"/>
        </a:spcBef>
        <a:spcAft>
          <a:spcPct val="0"/>
        </a:spcAft>
        <a:buChar char="•"/>
        <a:defRPr>
          <a:solidFill>
            <a:schemeClr val="tx2"/>
          </a:solidFill>
          <a:latin typeface="+mn-lt"/>
        </a:defRPr>
      </a:lvl3pPr>
      <a:lvl4pPr marL="1600200" indent="-228600" algn="l" rtl="0" eaLnBrk="0" fontAlgn="base" hangingPunct="0">
        <a:spcBef>
          <a:spcPct val="20000"/>
        </a:spcBef>
        <a:spcAft>
          <a:spcPct val="0"/>
        </a:spcAft>
        <a:buChar char="–"/>
        <a:defRPr sz="16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www.google.com/url?sa=i&amp;rct=j&amp;q=&amp;esrc=s&amp;frm=1&amp;source=images&amp;cd=&amp;cad=rja&amp;uact=8&amp;ved=0ahUKEwjG9sLE-6jRAhWD0iYKHSgVDnQQjRwIBw&amp;url=http://www.homedepot.com/b/Cleaning-Trash-Recycling-Trash-Cans/N-5yc1vZcb2g&amp;bvm=bv.142059868,d.amc&amp;psig=AFQjCNGKuClUIuTLhx-19U-k1omG6iW8nQ&amp;ust=1483635581196491"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514600"/>
            <a:ext cx="7772400" cy="1470025"/>
          </a:xfrm>
        </p:spPr>
        <p:txBody>
          <a:bodyPr>
            <a:normAutofit fontScale="90000"/>
          </a:bodyPr>
          <a:lstStyle/>
          <a:p>
            <a:r>
              <a:rPr lang="en-US" altLang="en-US" dirty="0" smtClean="0"/>
              <a:t>Product Contact Surface Sanitation </a:t>
            </a:r>
            <a:br>
              <a:rPr lang="en-US" altLang="en-US" dirty="0" smtClean="0"/>
            </a:br>
            <a:r>
              <a:rPr lang="en-US" altLang="en-US" dirty="0" smtClean="0"/>
              <a:t>for Direct Marketing</a:t>
            </a:r>
            <a:br>
              <a:rPr lang="en-US" altLang="en-US" dirty="0" smtClean="0"/>
            </a:br>
            <a:r>
              <a:rPr lang="en-US" altLang="en-US" dirty="0" smtClean="0"/>
              <a:t/>
            </a:r>
            <a:br>
              <a:rPr lang="en-US" altLang="en-US" dirty="0" smtClean="0"/>
            </a:br>
            <a:r>
              <a:rPr lang="en-US" altLang="en-US" i="1" dirty="0" smtClean="0"/>
              <a:t>CSA Session: Hershey, PA</a:t>
            </a:r>
            <a:br>
              <a:rPr lang="en-US" altLang="en-US" i="1" dirty="0" smtClean="0"/>
            </a:br>
            <a:r>
              <a:rPr lang="en-US" altLang="en-US" dirty="0" smtClean="0"/>
              <a:t/>
            </a:r>
            <a:br>
              <a:rPr lang="en-US" altLang="en-US" dirty="0" smtClean="0"/>
            </a:br>
            <a:endParaRPr lang="en-US" altLang="en-US" dirty="0"/>
          </a:p>
        </p:txBody>
      </p:sp>
      <p:sp>
        <p:nvSpPr>
          <p:cNvPr id="23555" name="Rectangle 3"/>
          <p:cNvSpPr>
            <a:spLocks noGrp="1" noChangeArrowheads="1"/>
          </p:cNvSpPr>
          <p:nvPr>
            <p:ph type="subTitle" idx="1"/>
          </p:nvPr>
        </p:nvSpPr>
        <p:spPr/>
        <p:txBody>
          <a:bodyPr/>
          <a:lstStyle/>
          <a:p>
            <a:r>
              <a:rPr lang="en-US" altLang="en-US" smtClean="0"/>
              <a:t>Meredith Melendez</a:t>
            </a:r>
          </a:p>
          <a:p>
            <a:r>
              <a:rPr lang="en-US" altLang="en-US" smtClean="0"/>
              <a:t>Rutgers NJAES Cooperative Extension of Mercer County</a:t>
            </a:r>
          </a:p>
          <a:p>
            <a:endParaRPr lang="en-US" altLang="en-US" dirty="0"/>
          </a:p>
        </p:txBody>
      </p:sp>
    </p:spTree>
    <p:extLst>
      <p:ext uri="{BB962C8B-B14F-4D97-AF65-F5344CB8AC3E}">
        <p14:creationId xmlns:p14="http://schemas.microsoft.com/office/powerpoint/2010/main" val="1732385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l="10880" t="12318" r="5693" b="14655"/>
          <a:stretch>
            <a:fillRect/>
          </a:stretch>
        </p:blipFill>
        <p:spPr bwMode="auto">
          <a:xfrm>
            <a:off x="838200" y="1676400"/>
            <a:ext cx="7035800" cy="461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94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14388"/>
            <a:ext cx="7613650" cy="570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6890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lh3.googleusercontent.com/LfFh2SnUmaAVBniVAeiSQvcTJ0qszPUxWugaGlQS-D8qTJnpN0dM-Z3WFMNI3z5e74QMWUkFrPikgz0P4_IYWuo13YRS-vvJEbcZlex00kalErmtqFw8XOfi_eCSVGSbuSQ-oyxjXUTSJwUC_ecZstndMPFy5sLsWRmAhmoA4sDb9QEK3qUW3s_HEvH2hfjcTiF-EoYum8-7PWmHFSdUHVKpzHRwxg0BMJmvp-U7d4C8DHxUlwA8xFhcWZdj2n6jFBnahnWRcgVIzcfPnbVh4oJpH3l4R96ivN9T_tGYZn4woR_1ZDaqIrrh92aCafvAWkZ6QXlODeIEDhJnzNPfm3U7i33W_3E0RjM23Gn8wp8ECrQv1Db4-8Dd2GRgZKLC1iNRKRPj0rcdpZjiy9Oj1EkJSfg58YJS2B4tcLz5hpLENojckFJVNJ7aOSb58RKv-SXM_5VBozGEtr3PRxtun4bOQFLTO6YgimMZjsVG3eWLs3jFfiiF6FvdFyRE1VjBRzD0qp6luGxDKtcle7SfEf8NY0CYwLIVdhNTsggxU1-N919Rr_JYi5hawJyc4GeEEQf91dg1mbXtZgkIzvR4ae238JiCpXa2pGSp7iHTIhC8PoNC=w1199-h900-no"/>
          <p:cNvPicPr>
            <a:picLocks noChangeAspect="1" noChangeArrowheads="1"/>
          </p:cNvPicPr>
          <p:nvPr/>
        </p:nvPicPr>
        <p:blipFill rotWithShape="1">
          <a:blip r:embed="rId3">
            <a:extLst>
              <a:ext uri="{28A0092B-C50C-407E-A947-70E740481C1C}">
                <a14:useLocalDpi xmlns:a14="http://schemas.microsoft.com/office/drawing/2010/main" val="0"/>
              </a:ext>
            </a:extLst>
          </a:blip>
          <a:srcRect l="411" t="8819" r="-411" b="8531"/>
          <a:stretch/>
        </p:blipFill>
        <p:spPr bwMode="auto">
          <a:xfrm>
            <a:off x="23308" y="1066800"/>
            <a:ext cx="9154758" cy="56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07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40" y="1143971"/>
            <a:ext cx="7613650" cy="570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862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9350"/>
            <a:ext cx="7613650" cy="570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9718" r="6580" b="6283"/>
          <a:stretch/>
        </p:blipFill>
        <p:spPr bwMode="auto">
          <a:xfrm>
            <a:off x="2209800" y="1905000"/>
            <a:ext cx="4201382" cy="383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471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14400" y="0"/>
            <a:ext cx="8229600" cy="838200"/>
          </a:xfrm>
          <a:prstGeom prst="rect">
            <a:avLst/>
          </a:prstGeom>
          <a:noFill/>
          <a:ln w="9525">
            <a:noFill/>
            <a:miter lim="800000"/>
            <a:headEnd/>
            <a:tailEnd/>
          </a:ln>
        </p:spPr>
        <p:txBody>
          <a:bodyPr anchor="ctr"/>
          <a:lstStyle/>
          <a:p>
            <a:pPr algn="r" eaLnBrk="0" fontAlgn="base" hangingPunct="0">
              <a:spcBef>
                <a:spcPct val="0"/>
              </a:spcBef>
              <a:spcAft>
                <a:spcPct val="0"/>
              </a:spcAft>
              <a:defRPr/>
            </a:pPr>
            <a:endParaRPr lang="en-US" sz="3000" kern="0" dirty="0">
              <a:solidFill>
                <a:srgbClr val="FFFFFF"/>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3333"/>
          <a:stretch/>
        </p:blipFill>
        <p:spPr>
          <a:xfrm>
            <a:off x="0" y="914400"/>
            <a:ext cx="9144000" cy="5943600"/>
          </a:xfrm>
          <a:prstGeom prst="rect">
            <a:avLst/>
          </a:prstGeom>
        </p:spPr>
      </p:pic>
    </p:spTree>
    <p:extLst>
      <p:ext uri="{BB962C8B-B14F-4D97-AF65-F5344CB8AC3E}">
        <p14:creationId xmlns:p14="http://schemas.microsoft.com/office/powerpoint/2010/main" val="3633905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295400"/>
            <a:ext cx="3810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5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84729"/>
            <a:ext cx="7721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542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pes-in-p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0"/>
            <a:ext cx="42687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85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6800850" cy="383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818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15431"/>
          <a:stretch>
            <a:fillRect/>
          </a:stretch>
        </p:blipFill>
        <p:spPr bwMode="auto">
          <a:xfrm>
            <a:off x="765175" y="1455738"/>
            <a:ext cx="7613650" cy="482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137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4" t="-8282" r="23154" b="8282"/>
          <a:stretch>
            <a:fillRect/>
          </a:stretch>
        </p:blipFill>
        <p:spPr bwMode="auto">
          <a:xfrm>
            <a:off x="1447800" y="914400"/>
            <a:ext cx="5744911"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56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4" t="-8282" r="23154" b="8282"/>
          <a:stretch>
            <a:fillRect/>
          </a:stretch>
        </p:blipFill>
        <p:spPr bwMode="auto">
          <a:xfrm>
            <a:off x="1447800" y="914400"/>
            <a:ext cx="5744911"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forsythefamilyfarms.com/wp-content/uploads/2015/01/hand-wash-sta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16282" t="14554" r="11765" b="13688"/>
          <a:stretch/>
        </p:blipFill>
        <p:spPr bwMode="auto">
          <a:xfrm>
            <a:off x="1600200" y="1855527"/>
            <a:ext cx="5482814" cy="38890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overed trash ca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76" t="7200" r="17788" b="10353"/>
          <a:stretch/>
        </p:blipFill>
        <p:spPr bwMode="auto">
          <a:xfrm>
            <a:off x="965499" y="4495800"/>
            <a:ext cx="1269402" cy="157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073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cleaner and sanitizer to use?</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76" b="9675"/>
          <a:stretch/>
        </p:blipFill>
        <p:spPr bwMode="auto">
          <a:xfrm>
            <a:off x="685800" y="1828800"/>
            <a:ext cx="7721600" cy="4873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253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cleaner and sanitizer to use?</a:t>
            </a:r>
            <a:endParaRPr lang="en-US" dirty="0"/>
          </a:p>
        </p:txBody>
      </p:sp>
      <p:sp>
        <p:nvSpPr>
          <p:cNvPr id="3" name="Content Placeholder 2"/>
          <p:cNvSpPr>
            <a:spLocks noGrp="1"/>
          </p:cNvSpPr>
          <p:nvPr>
            <p:ph idx="1"/>
          </p:nvPr>
        </p:nvSpPr>
        <p:spPr>
          <a:xfrm>
            <a:off x="457200" y="1828800"/>
            <a:ext cx="8229600" cy="4876800"/>
          </a:xfrm>
        </p:spPr>
        <p:txBody>
          <a:bodyPr/>
          <a:lstStyle/>
          <a:p>
            <a:r>
              <a:rPr lang="en-US" dirty="0" smtClean="0"/>
              <a:t>Does it kill pathogens prevalent in foodborne illness outbreaks? Salmonella, </a:t>
            </a:r>
            <a:r>
              <a:rPr lang="en-US" i="1" dirty="0" smtClean="0"/>
              <a:t>E. coli</a:t>
            </a:r>
            <a:r>
              <a:rPr lang="en-US" dirty="0" smtClean="0"/>
              <a:t>, Listeria…</a:t>
            </a:r>
          </a:p>
          <a:p>
            <a:r>
              <a:rPr lang="en-US" dirty="0" smtClean="0"/>
              <a:t>Is the produce approved for use on food-contact surfaces?</a:t>
            </a:r>
          </a:p>
          <a:p>
            <a:r>
              <a:rPr lang="en-US" dirty="0" smtClean="0"/>
              <a:t>Is the product certified by the EPA?</a:t>
            </a:r>
          </a:p>
          <a:p>
            <a:r>
              <a:rPr lang="en-US" dirty="0" smtClean="0"/>
              <a:t>Is the product compatible with the surfaces you intend to use it on?</a:t>
            </a:r>
          </a:p>
          <a:p>
            <a:r>
              <a:rPr lang="en-US" dirty="0" smtClean="0"/>
              <a:t>How quickly does it kill these pathogens?</a:t>
            </a:r>
          </a:p>
          <a:p>
            <a:r>
              <a:rPr lang="en-US" dirty="0" smtClean="0"/>
              <a:t>Will the surface remain wet long enough to meet the required kill time?</a:t>
            </a:r>
          </a:p>
          <a:p>
            <a:r>
              <a:rPr lang="en-US" dirty="0" smtClean="0"/>
              <a:t>How many steps are involved in the cleaning and sanitizing process?</a:t>
            </a:r>
          </a:p>
          <a:p>
            <a:r>
              <a:rPr lang="en-US" dirty="0" smtClean="0"/>
              <a:t>What are the water requirements for use?</a:t>
            </a:r>
          </a:p>
          <a:p>
            <a:endParaRPr lang="en-US" dirty="0"/>
          </a:p>
        </p:txBody>
      </p:sp>
    </p:spTree>
    <p:extLst>
      <p:ext uri="{BB962C8B-B14F-4D97-AF65-F5344CB8AC3E}">
        <p14:creationId xmlns:p14="http://schemas.microsoft.com/office/powerpoint/2010/main" val="213650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6GUaRTAynP7bnZFZ2yWK_pkJAZZ2S_pdEOLYCCubBIFqkijXwtvx-byiRJrMNTFP1DTqdpAjKaECMOG3rm4Kb6ny2cu8m7yWb5z4t0aNfWO5tGc0UGieMjRj04QaW28cWwckacL918F4mt6Bx_RfVgXSKGYep0y2dqi_GLSiKNSplFvlcXe-_ItB9p30r-YhvTc-gWFO6RxeG2H8aKCwoAVnLR8QxgvPNjr5aYkjhSeNYMpVMVgCXdA-skRnTTJNDvIr_Q5ZmkoBMlPpkjpyXd7JDlGAVo59kpyb_iZCIY7bDyaAXdV7eWFiHhOP8_2V_wuhzjH6hBL9U5kZcayNWxlf1uNOViS-yhDKJ8XVczaeMLmOgtJF8cghRIgSpDvH9Y4sp4BTM_8zwdAerorMALZVZ2yHPc0m9UE3kDRGRL4f_hxpQL1DlvMo2Vr00PHYis-wfVpXJyhYodD7QvzTvFE-K7SS118MVPKSnAMlVwuWrcs9CTkyA-ZzUWQCTHownCkwd5uXIUslAagLGo5UkgyMm3iChKOGkL6n_HmOtdsagVp1HqtIoKNxgpciIt22DARyK4b_Mjvsux237nzKkN_DPelw7zdcIow8D9nby0AEofRa=w1199-h900-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064374" cy="530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114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971800"/>
            <a:ext cx="9067800" cy="838200"/>
          </a:xfrm>
        </p:spPr>
        <p:txBody>
          <a:bodyPr/>
          <a:lstStyle/>
          <a:p>
            <a:r>
              <a:rPr lang="en-US" sz="4400" b="1" dirty="0"/>
              <a:t>How to clean and sanitize?</a:t>
            </a:r>
          </a:p>
        </p:txBody>
      </p:sp>
    </p:spTree>
    <p:extLst>
      <p:ext uri="{BB962C8B-B14F-4D97-AF65-F5344CB8AC3E}">
        <p14:creationId xmlns:p14="http://schemas.microsoft.com/office/powerpoint/2010/main" val="482988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0450"/>
            <a:ext cx="8229600" cy="1484630"/>
          </a:xfrm>
        </p:spPr>
        <p:txBody>
          <a:bodyPr/>
          <a:lstStyle/>
          <a:p>
            <a:r>
              <a:rPr lang="en-US" dirty="0" smtClean="0"/>
              <a:t>How to clean and sanitize?</a:t>
            </a:r>
            <a:br>
              <a:rPr lang="en-US" dirty="0" smtClean="0"/>
            </a:br>
            <a:r>
              <a:rPr lang="en-US" sz="2400" dirty="0" smtClean="0"/>
              <a:t>1. Remove any obvious dirt and debris from the food contact surface.</a:t>
            </a:r>
            <a:endParaRPr lang="en-US" sz="2400" dirty="0"/>
          </a:p>
        </p:txBody>
      </p:sp>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545080"/>
            <a:ext cx="6452839"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76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447800"/>
            <a:ext cx="8229600" cy="838200"/>
          </a:xfrm>
        </p:spPr>
        <p:txBody>
          <a:bodyPr/>
          <a:lstStyle/>
          <a:p>
            <a:r>
              <a:rPr lang="en-US" dirty="0" smtClean="0"/>
              <a:t>How to clean and sanitize?</a:t>
            </a:r>
            <a:br>
              <a:rPr lang="en-US" dirty="0" smtClean="0"/>
            </a:br>
            <a:r>
              <a:rPr lang="en-US" sz="2400" dirty="0" smtClean="0"/>
              <a:t>2. Apply an appropriate detergent and scrub the surface.</a:t>
            </a:r>
            <a:endParaRPr lang="en-US" sz="2400" dirty="0"/>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t="4164"/>
          <a:stretch>
            <a:fillRect/>
          </a:stretch>
        </p:blipFill>
        <p:spPr bwMode="auto">
          <a:xfrm>
            <a:off x="1371600" y="2496671"/>
            <a:ext cx="6477000" cy="382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8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18" y="1447800"/>
            <a:ext cx="8229600" cy="838200"/>
          </a:xfrm>
        </p:spPr>
        <p:txBody>
          <a:bodyPr/>
          <a:lstStyle/>
          <a:p>
            <a:r>
              <a:rPr lang="en-US" dirty="0" smtClean="0"/>
              <a:t>How to clean and sanitize?</a:t>
            </a:r>
            <a:br>
              <a:rPr lang="en-US" dirty="0" smtClean="0"/>
            </a:br>
            <a:r>
              <a:rPr lang="en-US" sz="2400" dirty="0" smtClean="0"/>
              <a:t>3. Rinse the surface with clean water, making sure to remove all of the detergent and soil.</a:t>
            </a:r>
            <a:endParaRPr lang="en-US" dirty="0"/>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514600"/>
            <a:ext cx="64528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89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18" y="1295400"/>
            <a:ext cx="8229600" cy="838200"/>
          </a:xfrm>
        </p:spPr>
        <p:txBody>
          <a:bodyPr/>
          <a:lstStyle/>
          <a:p>
            <a:r>
              <a:rPr lang="en-US" dirty="0" smtClean="0"/>
              <a:t>How to clean and sanitize?</a:t>
            </a:r>
            <a:br>
              <a:rPr lang="en-US" dirty="0" smtClean="0"/>
            </a:br>
            <a:r>
              <a:rPr lang="en-US" sz="2400" dirty="0" smtClean="0"/>
              <a:t>4. Apply a sanitizer approved for use on food contact surfaces.  Rinsing may be necessary.  Let the surface air dry.</a:t>
            </a:r>
            <a:endParaRPr lang="en-US" dirty="0"/>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514600"/>
            <a:ext cx="64528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8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838200"/>
          </a:xfrm>
        </p:spPr>
        <p:txBody>
          <a:bodyPr/>
          <a:lstStyle/>
          <a:p>
            <a:r>
              <a:rPr lang="en-US" sz="6600" dirty="0" smtClean="0"/>
              <a:t>What surfaces need cleaning and sanitizing?</a:t>
            </a:r>
            <a:endParaRPr lang="en-US" sz="6600" dirty="0"/>
          </a:p>
        </p:txBody>
      </p:sp>
    </p:spTree>
    <p:extLst>
      <p:ext uri="{BB962C8B-B14F-4D97-AF65-F5344CB8AC3E}">
        <p14:creationId xmlns:p14="http://schemas.microsoft.com/office/powerpoint/2010/main" val="3246397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0" y="1060450"/>
            <a:ext cx="9144000" cy="838200"/>
          </a:xfrm>
        </p:spPr>
        <p:txBody>
          <a:bodyPr/>
          <a:lstStyle/>
          <a:p>
            <a:r>
              <a:rPr lang="en-US" b="1" smtClean="0"/>
              <a:t>What is a Standard Operating Procedure?</a:t>
            </a:r>
          </a:p>
        </p:txBody>
      </p:sp>
      <p:sp>
        <p:nvSpPr>
          <p:cNvPr id="6147" name="Content Placeholder 2"/>
          <p:cNvSpPr>
            <a:spLocks noGrp="1"/>
          </p:cNvSpPr>
          <p:nvPr>
            <p:ph idx="4294967295"/>
          </p:nvPr>
        </p:nvSpPr>
        <p:spPr>
          <a:xfrm>
            <a:off x="457200" y="1752600"/>
            <a:ext cx="8229600" cy="4513263"/>
          </a:xfrm>
        </p:spPr>
        <p:txBody>
          <a:bodyPr/>
          <a:lstStyle/>
          <a:p>
            <a:pPr>
              <a:lnSpc>
                <a:spcPct val="150000"/>
              </a:lnSpc>
            </a:pPr>
            <a:r>
              <a:rPr lang="en-US" dirty="0" smtClean="0"/>
              <a:t>Written instructions to achieve uniformity of the performance of a specific task or function</a:t>
            </a:r>
          </a:p>
          <a:p>
            <a:pPr>
              <a:lnSpc>
                <a:spcPct val="150000"/>
              </a:lnSpc>
            </a:pPr>
            <a:r>
              <a:rPr lang="en-US" dirty="0" smtClean="0"/>
              <a:t>Step-by-step information on how to execute a task</a:t>
            </a:r>
          </a:p>
          <a:p>
            <a:pPr>
              <a:lnSpc>
                <a:spcPct val="150000"/>
              </a:lnSpc>
            </a:pPr>
            <a:r>
              <a:rPr lang="en-US" dirty="0" smtClean="0"/>
              <a:t>A prescribed procedure to be followed routinely</a:t>
            </a:r>
          </a:p>
          <a:p>
            <a:pPr>
              <a:lnSpc>
                <a:spcPct val="150000"/>
              </a:lnSpc>
              <a:buFontTx/>
              <a:buNone/>
            </a:pPr>
            <a:endParaRPr lang="en-US" dirty="0" smtClean="0"/>
          </a:p>
        </p:txBody>
      </p:sp>
      <p:sp>
        <p:nvSpPr>
          <p:cNvPr id="38916" name="Title 1"/>
          <p:cNvSpPr>
            <a:spLocks/>
          </p:cNvSpPr>
          <p:nvPr/>
        </p:nvSpPr>
        <p:spPr bwMode="auto">
          <a:xfrm>
            <a:off x="919163" y="76200"/>
            <a:ext cx="8229600" cy="838200"/>
          </a:xfrm>
          <a:prstGeom prst="rect">
            <a:avLst/>
          </a:prstGeom>
          <a:noFill/>
          <a:ln w="9525">
            <a:noFill/>
            <a:miter lim="800000"/>
            <a:headEnd/>
            <a:tailEnd/>
          </a:ln>
        </p:spPr>
        <p:txBody>
          <a:bodyPr anchor="ctr"/>
          <a:lstStyle/>
          <a:p>
            <a:pPr algn="r" eaLnBrk="0" hangingPunct="0"/>
            <a:r>
              <a:rPr lang="en-US" sz="3000" dirty="0" smtClean="0">
                <a:solidFill>
                  <a:schemeClr val="bg1"/>
                </a:solidFill>
                <a:latin typeface="FormataBQ-Regular"/>
              </a:rPr>
              <a:t>Writing Your SOPs</a:t>
            </a:r>
            <a:endParaRPr lang="en-US" sz="3000" dirty="0">
              <a:solidFill>
                <a:schemeClr val="bg1"/>
              </a:solidFill>
              <a:latin typeface="FormataBQ-Regular"/>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434" b="42576"/>
          <a:stretch/>
        </p:blipFill>
        <p:spPr bwMode="auto">
          <a:xfrm>
            <a:off x="381000" y="4267200"/>
            <a:ext cx="8331200" cy="193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303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914400" y="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r>
              <a:rPr lang="en-US" altLang="en-US" sz="3000" dirty="0" smtClean="0">
                <a:solidFill>
                  <a:srgbClr val="FFFFFF"/>
                </a:solidFill>
                <a:latin typeface="Verdana" pitchFamily="34" charset="0"/>
              </a:rPr>
              <a:t>Writing Your SOPs</a:t>
            </a:r>
            <a:endParaRPr lang="en-US" altLang="en-US" sz="3000" dirty="0">
              <a:solidFill>
                <a:srgbClr val="FFFFFF"/>
              </a:solidFill>
              <a:latin typeface="Verdana" pitchFamily="34" charset="0"/>
            </a:endParaRPr>
          </a:p>
        </p:txBody>
      </p:sp>
      <p:sp>
        <p:nvSpPr>
          <p:cNvPr id="3" name="Rectangle 3"/>
          <p:cNvSpPr txBox="1">
            <a:spLocks noChangeArrowheads="1"/>
          </p:cNvSpPr>
          <p:nvPr/>
        </p:nvSpPr>
        <p:spPr bwMode="auto">
          <a:xfrm>
            <a:off x="381000" y="1828800"/>
            <a:ext cx="8229600"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200">
                <a:solidFill>
                  <a:schemeClr val="tx2"/>
                </a:solidFill>
                <a:latin typeface="+mn-lt"/>
                <a:ea typeface="+mn-ea"/>
                <a:cs typeface="+mn-cs"/>
              </a:defRPr>
            </a:lvl1pPr>
            <a:lvl2pPr marL="742950" indent="-285750" algn="l" rtl="0" fontAlgn="base">
              <a:spcBef>
                <a:spcPct val="20000"/>
              </a:spcBef>
              <a:spcAft>
                <a:spcPct val="0"/>
              </a:spcAft>
              <a:buChar char="–"/>
              <a:defRPr sz="2000">
                <a:solidFill>
                  <a:schemeClr val="tx2"/>
                </a:solidFill>
                <a:latin typeface="+mn-lt"/>
              </a:defRPr>
            </a:lvl2pPr>
            <a:lvl3pPr marL="1143000" indent="-228600" algn="l" rtl="0" fontAlgn="base">
              <a:spcBef>
                <a:spcPct val="20000"/>
              </a:spcBef>
              <a:spcAft>
                <a:spcPct val="0"/>
              </a:spcAft>
              <a:buChar char="•"/>
              <a:defRPr>
                <a:solidFill>
                  <a:schemeClr val="tx2"/>
                </a:solidFill>
                <a:latin typeface="+mn-lt"/>
              </a:defRPr>
            </a:lvl3pPr>
            <a:lvl4pPr marL="1600200" indent="-228600" algn="l" rtl="0" fontAlgn="base">
              <a:spcBef>
                <a:spcPct val="20000"/>
              </a:spcBef>
              <a:spcAft>
                <a:spcPct val="0"/>
              </a:spcAft>
              <a:buChar char="–"/>
              <a:defRPr sz="1600">
                <a:solidFill>
                  <a:schemeClr val="tx2"/>
                </a:solidFill>
                <a:latin typeface="+mn-lt"/>
              </a:defRPr>
            </a:lvl4pPr>
            <a:lvl5pPr marL="2057400" indent="-228600" algn="l" rtl="0" fontAlgn="base">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a:lstStyle>
          <a:p>
            <a:pPr marL="0" indent="0">
              <a:buNone/>
            </a:pPr>
            <a:r>
              <a:rPr lang="en-US" altLang="en-US" b="1" kern="0" dirty="0" smtClean="0"/>
              <a:t>Before you write your SOP</a:t>
            </a:r>
          </a:p>
          <a:p>
            <a:pPr marL="457200" indent="-457200">
              <a:buFontTx/>
              <a:buAutoNum type="arabicPeriod"/>
            </a:pPr>
            <a:r>
              <a:rPr lang="en-US" altLang="en-US" kern="0" dirty="0" smtClean="0"/>
              <a:t>Identify the flow of </a:t>
            </a:r>
          </a:p>
          <a:p>
            <a:pPr marL="0" indent="0">
              <a:buNone/>
            </a:pPr>
            <a:r>
              <a:rPr lang="en-US" altLang="en-US" kern="0" dirty="0"/>
              <a:t> </a:t>
            </a:r>
            <a:r>
              <a:rPr lang="en-US" altLang="en-US" kern="0" dirty="0" smtClean="0"/>
              <a:t>    product through the </a:t>
            </a:r>
          </a:p>
          <a:p>
            <a:pPr marL="0" indent="0">
              <a:buNone/>
            </a:pPr>
            <a:r>
              <a:rPr lang="en-US" altLang="en-US" kern="0" dirty="0"/>
              <a:t> </a:t>
            </a:r>
            <a:r>
              <a:rPr lang="en-US" altLang="en-US" kern="0" dirty="0" smtClean="0"/>
              <a:t>    packing process</a:t>
            </a:r>
          </a:p>
          <a:p>
            <a:pPr marL="0" indent="0">
              <a:buNone/>
            </a:pPr>
            <a:r>
              <a:rPr lang="en-US" altLang="en-US" kern="0" dirty="0" smtClean="0"/>
              <a:t>2.  Identify the biggest </a:t>
            </a:r>
          </a:p>
          <a:p>
            <a:pPr marL="0" indent="0">
              <a:buNone/>
            </a:pPr>
            <a:r>
              <a:rPr lang="en-US" altLang="en-US" kern="0" dirty="0"/>
              <a:t> </a:t>
            </a:r>
            <a:r>
              <a:rPr lang="en-US" altLang="en-US" kern="0" dirty="0" smtClean="0"/>
              <a:t>    potential risks for product </a:t>
            </a:r>
          </a:p>
          <a:p>
            <a:pPr marL="0" indent="0">
              <a:buNone/>
            </a:pPr>
            <a:r>
              <a:rPr lang="en-US" altLang="en-US" kern="0" dirty="0"/>
              <a:t> </a:t>
            </a:r>
            <a:r>
              <a:rPr lang="en-US" altLang="en-US" kern="0" dirty="0" smtClean="0"/>
              <a:t>    contamination</a:t>
            </a:r>
          </a:p>
          <a:p>
            <a:pPr marL="0" indent="0">
              <a:buFontTx/>
              <a:buNone/>
            </a:pPr>
            <a:endParaRPr lang="en-US" altLang="en-US" sz="2400" b="1" kern="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40" b="16454"/>
          <a:stretch/>
        </p:blipFill>
        <p:spPr bwMode="auto">
          <a:xfrm rot="5400000">
            <a:off x="4437304" y="2408144"/>
            <a:ext cx="5362239" cy="298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9115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919163" y="76200"/>
            <a:ext cx="8229600" cy="838200"/>
          </a:xfrm>
        </p:spPr>
        <p:txBody>
          <a:bodyPr/>
          <a:lstStyle/>
          <a:p>
            <a:pPr algn="r"/>
            <a:r>
              <a:rPr lang="en-US" dirty="0" smtClean="0">
                <a:solidFill>
                  <a:schemeClr val="bg1"/>
                </a:solidFill>
              </a:rPr>
              <a:t>Writing Your SOPs</a:t>
            </a:r>
          </a:p>
        </p:txBody>
      </p:sp>
      <p:sp>
        <p:nvSpPr>
          <p:cNvPr id="3" name="Content Placeholder 2"/>
          <p:cNvSpPr>
            <a:spLocks noGrp="1"/>
          </p:cNvSpPr>
          <p:nvPr>
            <p:ph idx="4294967295"/>
          </p:nvPr>
        </p:nvSpPr>
        <p:spPr>
          <a:xfrm>
            <a:off x="457200" y="1219200"/>
            <a:ext cx="8229600" cy="5372100"/>
          </a:xfrm>
        </p:spPr>
        <p:txBody>
          <a:bodyPr/>
          <a:lstStyle/>
          <a:p>
            <a:r>
              <a:rPr lang="en-US" sz="2400" dirty="0" smtClean="0"/>
              <a:t>Well written SOP’s </a:t>
            </a:r>
          </a:p>
          <a:p>
            <a:pPr lvl="1"/>
            <a:r>
              <a:rPr lang="en-US" sz="2200" dirty="0" smtClean="0"/>
              <a:t>Provide direction</a:t>
            </a:r>
          </a:p>
          <a:p>
            <a:pPr lvl="1"/>
            <a:r>
              <a:rPr lang="en-US" sz="2200" dirty="0" smtClean="0"/>
              <a:t>Improve communication</a:t>
            </a:r>
          </a:p>
          <a:p>
            <a:pPr lvl="1"/>
            <a:r>
              <a:rPr lang="en-US" sz="2200" dirty="0" smtClean="0"/>
              <a:t>Reduce training time</a:t>
            </a:r>
          </a:p>
          <a:p>
            <a:pPr lvl="1"/>
            <a:r>
              <a:rPr lang="en-US" sz="2200" dirty="0" smtClean="0"/>
              <a:t>Improve work consistency</a:t>
            </a:r>
          </a:p>
          <a:p>
            <a:r>
              <a:rPr lang="en-US" sz="2400" dirty="0" smtClean="0"/>
              <a:t>Goal</a:t>
            </a:r>
          </a:p>
          <a:p>
            <a:pPr lvl="1"/>
            <a:r>
              <a:rPr lang="en-US" sz="2200" dirty="0" smtClean="0"/>
              <a:t>create a document that is easy </a:t>
            </a:r>
          </a:p>
          <a:p>
            <a:pPr marL="457200" lvl="1" indent="0">
              <a:buNone/>
            </a:pPr>
            <a:r>
              <a:rPr lang="en-US" sz="2200" dirty="0"/>
              <a:t> </a:t>
            </a:r>
            <a:r>
              <a:rPr lang="en-US" sz="2200" dirty="0" smtClean="0"/>
              <a:t>  for workers to understand </a:t>
            </a:r>
          </a:p>
          <a:p>
            <a:pPr lvl="1"/>
            <a:r>
              <a:rPr lang="en-US" sz="2200" dirty="0" smtClean="0"/>
              <a:t>Helpful!</a:t>
            </a:r>
            <a:endParaRPr lang="en-US" dirty="0" smtClean="0"/>
          </a:p>
        </p:txBody>
      </p:sp>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752600"/>
            <a:ext cx="284003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1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2209800" y="17463"/>
            <a:ext cx="6924675" cy="838200"/>
          </a:xfrm>
        </p:spPr>
        <p:txBody>
          <a:bodyPr/>
          <a:lstStyle/>
          <a:p>
            <a:pPr algn="r"/>
            <a:r>
              <a:rPr lang="en-US" sz="3600" dirty="0" smtClean="0">
                <a:solidFill>
                  <a:schemeClr val="bg1"/>
                </a:solidFill>
              </a:rPr>
              <a:t>Questions</a:t>
            </a:r>
          </a:p>
        </p:txBody>
      </p:sp>
      <p:pic>
        <p:nvPicPr>
          <p:cNvPr id="44035" name="Picture 2" descr="E:\Food Safety\rinovirus.bmp"/>
          <p:cNvPicPr>
            <a:picLocks noGrp="1" noChangeAspect="1" noChangeArrowheads="1"/>
          </p:cNvPicPr>
          <p:nvPr>
            <p:ph idx="4294967295"/>
          </p:nvPr>
        </p:nvPicPr>
        <p:blipFill>
          <a:blip r:embed="rId3"/>
          <a:srcRect/>
          <a:stretch>
            <a:fillRect/>
          </a:stretch>
        </p:blipFill>
        <p:spPr>
          <a:xfrm>
            <a:off x="1981200" y="1219200"/>
            <a:ext cx="4876800" cy="5428586"/>
          </a:xfrm>
          <a:noFill/>
        </p:spPr>
      </p:pic>
    </p:spTree>
    <p:extLst>
      <p:ext uri="{BB962C8B-B14F-4D97-AF65-F5344CB8AC3E}">
        <p14:creationId xmlns:p14="http://schemas.microsoft.com/office/powerpoint/2010/main" val="1119225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80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393825"/>
            <a:ext cx="8310563"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921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80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393825"/>
            <a:ext cx="8310563"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gaps.cornell.edu/sites/gaps.cornell.edu/files/shared/images/Saniposter-Handwa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067" y="1981200"/>
            <a:ext cx="2725930" cy="350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4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80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393825"/>
            <a:ext cx="8310563"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media.npr.org/assets/img/2016/01/29/farmworkers_wide-cf086b06fb250776ad9e4efe831fdb909deab01e.jpg?s=1400"/>
          <p:cNvPicPr>
            <a:picLocks noChangeAspect="1" noChangeArrowheads="1"/>
          </p:cNvPicPr>
          <p:nvPr/>
        </p:nvPicPr>
        <p:blipFill rotWithShape="1">
          <a:blip r:embed="rId4">
            <a:extLst>
              <a:ext uri="{28A0092B-C50C-407E-A947-70E740481C1C}">
                <a14:useLocalDpi xmlns:a14="http://schemas.microsoft.com/office/drawing/2010/main" val="0"/>
              </a:ext>
            </a:extLst>
          </a:blip>
          <a:srcRect l="30009" t="56787" r="39836"/>
          <a:stretch/>
        </p:blipFill>
        <p:spPr bwMode="auto">
          <a:xfrm>
            <a:off x="2535227" y="2311492"/>
            <a:ext cx="4021157" cy="323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70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https://lh3.googleusercontent.com/-ic0Bj__Dq8I/Ub6UOZHzObI/AAAAAAAABtg/YFTREqDe_Ug/w1198-h675-no/2012-10-22_11-02-41_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66" y="1681163"/>
            <a:ext cx="818038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505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09" y="1117974"/>
            <a:ext cx="7613650" cy="570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77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2484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656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1.1.3052"/>
  <p:tag name="PPTVERSION" val="12"/>
  <p:tag name="TPOS" val="2"/>
</p:tagLst>
</file>

<file path=ppt/theme/theme1.xml><?xml version="1.0" encoding="utf-8"?>
<a:theme xmlns:a="http://schemas.openxmlformats.org/drawingml/2006/main" name="2_njaes-verdana-white">
  <a:themeElements>
    <a:clrScheme name="njaes-verdana-white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fontScheme name="njaes-verdana-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jaes-verdana-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jaes-verdana-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jaes-verdana-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jaes-verdana-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jaes-verdana-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jaes-verdana-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jaes-verdana-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jaes-verdana-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jaes-verdana-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jaes-verdana-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jaes-verdana-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jaes-verdana-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jaes-verdana-white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1764</TotalTime>
  <Words>1899</Words>
  <Application>Microsoft Office PowerPoint</Application>
  <PresentationFormat>On-screen Show (4:3)</PresentationFormat>
  <Paragraphs>124</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Calibri</vt:lpstr>
      <vt:lpstr>FormataBQ-Regular</vt:lpstr>
      <vt:lpstr>Verdana</vt:lpstr>
      <vt:lpstr>2_njaes-verdana-white</vt:lpstr>
      <vt:lpstr>Product Contact Surface Sanitation  for Direct Marketing  CSA Session: Hershey, PA  </vt:lpstr>
      <vt:lpstr>PowerPoint Presentation</vt:lpstr>
      <vt:lpstr>What surfaces need cleaning and sanitizing?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cleaner and sanitizer to use?</vt:lpstr>
      <vt:lpstr>What cleaner and sanitizer to use?</vt:lpstr>
      <vt:lpstr>PowerPoint Presentation</vt:lpstr>
      <vt:lpstr>How to clean and sanitize?</vt:lpstr>
      <vt:lpstr>How to clean and sanitize? 1. Remove any obvious dirt and debris from the food contact surface.</vt:lpstr>
      <vt:lpstr>How to clean and sanitize? 2. Apply an appropriate detergent and scrub the surface.</vt:lpstr>
      <vt:lpstr>How to clean and sanitize? 3. Rinse the surface with clean water, making sure to remove all of the detergent and soil.</vt:lpstr>
      <vt:lpstr>How to clean and sanitize? 4. Apply a sanitizer approved for use on food contact surfaces.  Rinsing may be necessary.  Let the surface air dry.</vt:lpstr>
      <vt:lpstr>What is a Standard Operating Procedure?</vt:lpstr>
      <vt:lpstr>PowerPoint Presentation</vt:lpstr>
      <vt:lpstr>Writing Your SOPs</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NJ Farm Food Safety Sampling Results</dc:title>
  <dc:creator>Melendez, Meredith</dc:creator>
  <cp:lastModifiedBy>Lucas Marxen</cp:lastModifiedBy>
  <cp:revision>97</cp:revision>
  <cp:lastPrinted>2016-12-23T17:13:47Z</cp:lastPrinted>
  <dcterms:created xsi:type="dcterms:W3CDTF">2015-01-08T17:54:26Z</dcterms:created>
  <dcterms:modified xsi:type="dcterms:W3CDTF">2017-07-31T14:19:29Z</dcterms:modified>
</cp:coreProperties>
</file>